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968" r:id="rId1"/>
  </p:sldMasterIdLst>
  <p:notesMasterIdLst>
    <p:notesMasterId r:id="rId14"/>
  </p:notesMasterIdLst>
  <p:sldIdLst>
    <p:sldId id="257" r:id="rId2"/>
    <p:sldId id="290" r:id="rId3"/>
    <p:sldId id="291" r:id="rId4"/>
    <p:sldId id="292" r:id="rId5"/>
    <p:sldId id="293" r:id="rId6"/>
    <p:sldId id="312" r:id="rId7"/>
    <p:sldId id="295" r:id="rId8"/>
    <p:sldId id="297" r:id="rId9"/>
    <p:sldId id="315" r:id="rId10"/>
    <p:sldId id="302" r:id="rId11"/>
    <p:sldId id="303" r:id="rId12"/>
    <p:sldId id="314" r:id="rId13"/>
  </p:sldIdLst>
  <p:sldSz cx="9144000" cy="6858000" type="screen4x3"/>
  <p:notesSz cx="6834188" cy="99790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79" d="100"/>
          <a:sy n="79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D25BD-B128-4759-8082-3202F0BA2194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BE44-5732-4B33-89EA-D2715DAD8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10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BE44-5732-4B33-89EA-D2715DAD810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10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BE44-5732-4B33-89EA-D2715DAD810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8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BE44-5732-4B33-89EA-D2715DAD810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42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2015-12-28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  <p:sldLayoutId id="2147484970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7763" y="707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60554" y="5607822"/>
            <a:ext cx="77768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dirty="0"/>
              <a:t>(</a:t>
            </a:r>
            <a:r>
              <a:rPr lang="pl-PL" sz="1400" dirty="0" smtClean="0"/>
              <a:t>Przyjęty </a:t>
            </a:r>
            <a:r>
              <a:rPr lang="pl-PL" sz="1400" dirty="0"/>
              <a:t>Uchwałą Nr </a:t>
            </a:r>
            <a:r>
              <a:rPr lang="pl-PL" sz="1400" dirty="0" smtClean="0"/>
              <a:t>CCXIII/769/14 </a:t>
            </a:r>
            <a:r>
              <a:rPr lang="pl-PL" sz="1400" dirty="0"/>
              <a:t>Zarządu Powiatu w Rykach z dnia </a:t>
            </a:r>
            <a:r>
              <a:rPr lang="pl-PL" sz="1400" dirty="0" smtClean="0"/>
              <a:t>13 </a:t>
            </a:r>
            <a:r>
              <a:rPr lang="pl-PL" sz="1400" dirty="0"/>
              <a:t>listopada </a:t>
            </a:r>
            <a:r>
              <a:rPr lang="pl-PL" sz="1400" dirty="0" smtClean="0"/>
              <a:t>2015 r. 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4729" y="1815061"/>
            <a:ext cx="81599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300" b="1" cap="small" dirty="0" smtClean="0"/>
              <a:t>PROJEKT  </a:t>
            </a:r>
            <a:r>
              <a:rPr lang="de-DE" sz="2300" b="1" cap="small" dirty="0" smtClean="0"/>
              <a:t>WIELOLETNI</a:t>
            </a:r>
            <a:r>
              <a:rPr lang="pl-PL" sz="2300" b="1" cap="small" dirty="0" smtClean="0"/>
              <a:t>EJ </a:t>
            </a:r>
            <a:r>
              <a:rPr lang="de-DE" sz="2300" b="1" cap="small" dirty="0" smtClean="0"/>
              <a:t> PROGNOZ</a:t>
            </a:r>
            <a:r>
              <a:rPr lang="pl-PL" sz="2300" b="1" cap="small" dirty="0" smtClean="0"/>
              <a:t>Y  </a:t>
            </a:r>
            <a:r>
              <a:rPr lang="de-DE" sz="2300" b="1" cap="small" dirty="0" smtClean="0"/>
              <a:t>FINANSOW</a:t>
            </a:r>
            <a:r>
              <a:rPr lang="pl-PL" sz="2300" b="1" cap="small" dirty="0" smtClean="0"/>
              <a:t>EJ</a:t>
            </a:r>
            <a:endParaRPr lang="pl-PL" sz="2300" dirty="0"/>
          </a:p>
          <a:p>
            <a:pPr algn="ctr"/>
            <a:r>
              <a:rPr lang="de-DE" sz="2300" b="1" cap="small" dirty="0"/>
              <a:t>POWIATU  RYCKIEGO  NA  LATA  </a:t>
            </a:r>
            <a:r>
              <a:rPr lang="de-DE" sz="2300" b="1" cap="small" dirty="0" smtClean="0"/>
              <a:t>201</a:t>
            </a:r>
            <a:r>
              <a:rPr lang="pl-PL" sz="2300" b="1" cap="small" dirty="0" smtClean="0"/>
              <a:t>6-2019</a:t>
            </a:r>
            <a:endParaRPr lang="pl-PL" sz="2300" dirty="0"/>
          </a:p>
        </p:txBody>
      </p:sp>
      <p:sp>
        <p:nvSpPr>
          <p:cNvPr id="12" name="Prostokąt 11"/>
          <p:cNvSpPr/>
          <p:nvPr/>
        </p:nvSpPr>
        <p:spPr>
          <a:xfrm>
            <a:off x="1716897" y="338415"/>
            <a:ext cx="6887552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800" b="1" cap="small" dirty="0">
                <a:latin typeface="Times New Roman"/>
                <a:ea typeface="Times New Roman"/>
                <a:cs typeface="Times New Roman"/>
              </a:rPr>
              <a:t>ZARZĄD POWIATU W RYKACH</a:t>
            </a:r>
            <a:endParaRPr lang="pl-PL" sz="28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b="1" cap="small" dirty="0">
                <a:latin typeface="Garamond"/>
                <a:ea typeface="Times New Roman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1907704" y="764704"/>
            <a:ext cx="6552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2" y="310965"/>
            <a:ext cx="1133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 flipV="1">
            <a:off x="657011" y="6179242"/>
            <a:ext cx="765940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az 9" descr="C:\Users\Jadwiga Trzcińska\AppData\Local\Microsoft\Windows\Temporary Internet Files\Content.IE5\KCYHMVPD\MP900449036[1]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40060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8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6394" y="332656"/>
            <a:ext cx="7776864" cy="79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pl-PL" sz="105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14379"/>
              </p:ext>
            </p:extLst>
          </p:nvPr>
        </p:nvGraphicFramePr>
        <p:xfrm>
          <a:off x="333937" y="842193"/>
          <a:ext cx="8661778" cy="3620582"/>
        </p:xfrm>
        <a:graphic>
          <a:graphicData uri="http://schemas.openxmlformats.org/drawingml/2006/table">
            <a:tbl>
              <a:tblPr/>
              <a:tblGrid>
                <a:gridCol w="2058175"/>
                <a:gridCol w="928989"/>
                <a:gridCol w="1246420"/>
                <a:gridCol w="779112"/>
                <a:gridCol w="879090"/>
                <a:gridCol w="746353"/>
                <a:gridCol w="667326"/>
                <a:gridCol w="664401"/>
                <a:gridCol w="691912"/>
              </a:tblGrid>
              <a:tr h="1290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Nazwa i cel przedsięwzięcia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Jednostka organizacyjna wykonująca lub koordynująca wykonanie zadania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Klasyfikacja budżetowa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Okres realizacji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Łączne nakłady finansow</a:t>
                      </a:r>
                      <a:r>
                        <a:rPr lang="pl-PL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Limity wydatków w poszczególnych latach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8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1.1. „Działania wodno-środowiskowe w ramach Programu Operacyjnego  RYBY 2007-2013" -Zrównoważony rozwój sektora rybołówstwa i nadbrzeżnych obszarów rybackich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2007-2013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", z tego</a:t>
                      </a:r>
                      <a:r>
                        <a:rPr lang="pl-PL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Zespół Szkół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 Sobieszynie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Dział 050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2013-2018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</a:t>
                      </a: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090</a:t>
                      </a:r>
                      <a:r>
                        <a:rPr lang="pl-PL" sz="11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625</a:t>
                      </a: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r>
                        <a:rPr lang="pl-PL" sz="11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307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pl-PL" sz="11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822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pl-PL" sz="11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000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a) wydatki bieżące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1 090</a:t>
                      </a:r>
                      <a:r>
                        <a:rPr lang="pl-PL" sz="1100" b="1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625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r>
                        <a:rPr lang="pl-PL" sz="1100" b="1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307</a:t>
                      </a:r>
                      <a:endParaRPr lang="pl-PL" sz="1100" b="1" i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pl-PL" sz="11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822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pl-PL" sz="11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000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2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b) wydatki majątkowe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" algn="l"/>
                        </a:tabLst>
                      </a:pPr>
                      <a:r>
                        <a:rPr lang="pl-PL" sz="11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539552" y="325128"/>
            <a:ext cx="801370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b="1" i="1" dirty="0">
                <a:latin typeface="Times New Roman"/>
                <a:ea typeface="Times New Roman"/>
                <a:cs typeface="Times New Roman"/>
              </a:rPr>
              <a:t>Przedsięwzięcia realizowane w latach </a:t>
            </a:r>
            <a:r>
              <a:rPr lang="pl-PL" sz="2400" b="1" i="1" dirty="0" smtClean="0">
                <a:latin typeface="Times New Roman"/>
                <a:ea typeface="Times New Roman"/>
                <a:cs typeface="Times New Roman"/>
              </a:rPr>
              <a:t>2016 </a:t>
            </a:r>
            <a:r>
              <a:rPr lang="pl-PL" sz="2400" b="1" i="1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pl-PL" sz="2400" b="1" i="1" dirty="0" smtClean="0">
                <a:latin typeface="Times New Roman"/>
                <a:ea typeface="Times New Roman"/>
                <a:cs typeface="Times New Roman"/>
              </a:rPr>
              <a:t>2019</a:t>
            </a:r>
            <a:endParaRPr lang="pl-PL" sz="2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22072"/>
              </p:ext>
            </p:extLst>
          </p:nvPr>
        </p:nvGraphicFramePr>
        <p:xfrm>
          <a:off x="395535" y="4581128"/>
          <a:ext cx="8568952" cy="1902244"/>
        </p:xfrm>
        <a:graphic>
          <a:graphicData uri="http://schemas.openxmlformats.org/drawingml/2006/table">
            <a:tbl>
              <a:tblPr/>
              <a:tblGrid>
                <a:gridCol w="2036119"/>
                <a:gridCol w="919033"/>
                <a:gridCol w="1233063"/>
                <a:gridCol w="770762"/>
                <a:gridCol w="869669"/>
                <a:gridCol w="738354"/>
                <a:gridCol w="660174"/>
                <a:gridCol w="657281"/>
                <a:gridCol w="684497"/>
              </a:tblGrid>
              <a:tr h="122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1.2. Zwiększenie dostępności obszarów wiejskich  poprzez przebudowę</a:t>
                      </a:r>
                      <a:r>
                        <a:rPr lang="pl-PL" sz="11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obszarów wiejskich od drogi krajowej Nr 17 – Ownia- Wylezin- Kłoczew –Janopol w ramach</a:t>
                      </a:r>
                      <a:r>
                        <a:rPr lang="pl-PL" sz="800" i="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i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PROW</a:t>
                      </a:r>
                      <a:endParaRPr lang="pl-PL" sz="1100" i="1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Starostwo Powiatowe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Dział 600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2015-2017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4 000 000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3 880 000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a) wydatki bieżące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b) wydatki majątkowe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pl-PL" sz="12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pl-PL" sz="12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pl-PL" sz="12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" algn="l"/>
                        </a:tabLst>
                      </a:pPr>
                      <a:r>
                        <a:rPr lang="pl-PL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pl-PL" sz="12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000 000</a:t>
                      </a: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  <a:endParaRPr lang="pl-PL" sz="12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r>
                        <a:rPr lang="pl-PL" sz="1200" b="1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</a:t>
                      </a:r>
                      <a:endParaRPr lang="pl-PL" sz="12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pl-PL" sz="12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880 000</a:t>
                      </a:r>
                      <a:endParaRPr lang="pl-PL" sz="12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pl-PL" sz="12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9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dwarowery.daa.pl/fotki/_sobieszyn/d/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3507"/>
            <a:ext cx="7704856" cy="55988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51901"/>
              </p:ext>
            </p:extLst>
          </p:nvPr>
        </p:nvGraphicFramePr>
        <p:xfrm>
          <a:off x="611560" y="260648"/>
          <a:ext cx="8229600" cy="28041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19225" algn="l"/>
                        </a:tabLst>
                      </a:pPr>
                      <a:r>
                        <a:rPr lang="pl-PL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Stawy w Sobieszynie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5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33" y="0"/>
            <a:ext cx="4803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prawo 5"/>
          <p:cNvSpPr/>
          <p:nvPr/>
        </p:nvSpPr>
        <p:spPr>
          <a:xfrm>
            <a:off x="235292" y="1916832"/>
            <a:ext cx="1457325" cy="291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179512" y="27089"/>
            <a:ext cx="1457325" cy="291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7543" y="0"/>
            <a:ext cx="86665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PODSTAWA PRAWNA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Ustawa z dnia 7 sierpnia 2009 roku o finansach publicznych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tekst jednolity: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Dz. U. z 2013 r., poz.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885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Wytyczne Ministra Finans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w sprawie sporządzania Wieloletniej Prognozy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Finansowej przez jednostki samorządu terytorialnego.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528" y="1804462"/>
            <a:ext cx="881051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WIELOLETNIA  PROGNOZA  FINANSOWA 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zawiera prognozę: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i wydatk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bieżących, w tym na obsługę długu,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 majątkowych , w tym dochod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 ze sprzedaży majątku oraz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wydatk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 majątkowych,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Wyniku budżetu- nadwyżka lub deficyt,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Sposobu  sfinansowania deficytu lub przeznaczenia nadwyżki,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Przychod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i rozchod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budżetu, z uwzględnieniem długu zaciągniętego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oraz planowanego do zaciągnięcia,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Kwoty długu, w tym wskaźniki zadłużenia  oraz wskaźniki obsługi zadłużenia,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Przedsięwzięcia wieloletnie  w trakcie realizacji oraz planowane do realizacji,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Upoważnienie dla Zarządu Powiatu do zaciągania zobowiązań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wykraczających poza rok budżetowy oraz upoważnienie do przekazywania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tych uprawnień dyrektorom jednostek powiatu.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3260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" y="200025"/>
            <a:ext cx="9246542" cy="610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załka w prawo 10"/>
          <p:cNvSpPr/>
          <p:nvPr/>
        </p:nvSpPr>
        <p:spPr>
          <a:xfrm flipV="1">
            <a:off x="251520" y="214312"/>
            <a:ext cx="1581150" cy="344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5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497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Strzałka w prawo 4"/>
          <p:cNvSpPr/>
          <p:nvPr/>
        </p:nvSpPr>
        <p:spPr>
          <a:xfrm flipV="1">
            <a:off x="323528" y="141710"/>
            <a:ext cx="1600200" cy="33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33" y="382106"/>
            <a:ext cx="6789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" algn="l"/>
              </a:tabLs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WIELOLETNIA PROGNOZA  FINANSOWA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28104"/>
              </p:ext>
            </p:extLst>
          </p:nvPr>
        </p:nvGraphicFramePr>
        <p:xfrm>
          <a:off x="457200" y="1607091"/>
          <a:ext cx="8075241" cy="4927216"/>
        </p:xfrm>
        <a:graphic>
          <a:graphicData uri="http://schemas.openxmlformats.org/drawingml/2006/table">
            <a:tbl>
              <a:tblPr/>
              <a:tblGrid>
                <a:gridCol w="1766972"/>
                <a:gridCol w="835660"/>
                <a:gridCol w="936104"/>
                <a:gridCol w="1080120"/>
                <a:gridCol w="864096"/>
                <a:gridCol w="854849"/>
                <a:gridCol w="852586"/>
                <a:gridCol w="884854"/>
              </a:tblGrid>
              <a:tr h="54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TREŚĆ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</a:t>
                      </a:r>
                      <a:endParaRPr lang="pl-PL" sz="11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 2013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</a:t>
                      </a:r>
                      <a:endParaRPr lang="pl-PL" sz="11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 2014 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na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2015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(stan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na  30.09.)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  2016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r.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    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r.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r.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r.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9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Dochody ogółem, z tego: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53 286 681</a:t>
                      </a:r>
                      <a:endParaRPr lang="pl-PL" sz="1400" dirty="0"/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52 685 964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53 746 323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51 602 897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50 854 297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48 081 697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48 581 697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08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A.1. Dochody bieżące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49 073 653</a:t>
                      </a:r>
                      <a:endParaRPr lang="pl-PL" sz="1400" dirty="0"/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50 290 963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49 090 290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47 205 297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47 581 697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48 081 697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48 581 697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08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A.2. Dochody majątkowe, w tym: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4 213 028</a:t>
                      </a:r>
                      <a:endParaRPr lang="pl-PL" sz="1400" dirty="0"/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2 395 001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4 656 033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4 397 600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3 272 600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9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A.2.1. Dochody ze sprzedaży majątku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1 322 985</a:t>
                      </a:r>
                      <a:endParaRPr lang="pl-PL" sz="1400" dirty="0"/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177 612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388 900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335 000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9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 Wydatki ogółem, z tego: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50 777 087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52 881 785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55 918 970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53 437 598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49 442 896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46 670 797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47 380 798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20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B.1. Wydatki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bieżące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46</a:t>
                      </a:r>
                      <a:r>
                        <a:rPr lang="pl-PL" sz="1400" baseline="0" dirty="0" smtClean="0"/>
                        <a:t> 883 810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47 967482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48 023 398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45 532 497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45 562 896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45 910 000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46 510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000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14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B.2.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Wydatki  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majątkowe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3 893 277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4 914 303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7 895 572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7 905 101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3 880 000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760 797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870 798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C. Wynik budżetu (A-B)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2 509 594</a:t>
                      </a:r>
                      <a:endParaRPr lang="pl-PL" sz="1400" dirty="0"/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- 195 821</a:t>
                      </a:r>
                      <a:endParaRPr lang="pl-PL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pl-PL" sz="1400" baseline="0" dirty="0" smtClean="0">
                          <a:solidFill>
                            <a:srgbClr val="FF0000"/>
                          </a:solidFill>
                        </a:rPr>
                        <a:t> 2 172 647</a:t>
                      </a:r>
                      <a:endParaRPr lang="pl-PL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- 1 834 701</a:t>
                      </a:r>
                      <a:endParaRPr lang="pl-PL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1 411 401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1 410 900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1 200 899</a:t>
                      </a:r>
                      <a:endParaRPr lang="pl-PL" sz="140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3" y="1028437"/>
            <a:ext cx="8137153" cy="5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2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16925"/>
              </p:ext>
            </p:extLst>
          </p:nvPr>
        </p:nvGraphicFramePr>
        <p:xfrm>
          <a:off x="467544" y="1112552"/>
          <a:ext cx="8208911" cy="2460087"/>
        </p:xfrm>
        <a:graphic>
          <a:graphicData uri="http://schemas.openxmlformats.org/drawingml/2006/table">
            <a:tbl>
              <a:tblPr/>
              <a:tblGrid>
                <a:gridCol w="1588835"/>
                <a:gridCol w="859437"/>
                <a:gridCol w="1008112"/>
                <a:gridCol w="1008112"/>
                <a:gridCol w="1008112"/>
                <a:gridCol w="936104"/>
                <a:gridCol w="864096"/>
                <a:gridCol w="936103"/>
              </a:tblGrid>
              <a:tr h="549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TREŚĆ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Przewidywane wykonanie 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         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61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D.1. Przychody ogółem, z tego: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906 119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3 045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772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4 025 893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3 505 501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61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D.1.1. Kredyty i pożyczki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881 239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1 251 000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2 800 000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3 105 501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7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D.1.2. Zwrot pożyczek udzielonych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040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14 645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7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D.1.3. Wolne środki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24 880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1 773 732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1 211 248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400 000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20345"/>
              </p:ext>
            </p:extLst>
          </p:nvPr>
        </p:nvGraphicFramePr>
        <p:xfrm>
          <a:off x="539552" y="260648"/>
          <a:ext cx="8229600" cy="28041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PRZYCHODY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37153" cy="5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22585"/>
              </p:ext>
            </p:extLst>
          </p:nvPr>
        </p:nvGraphicFramePr>
        <p:xfrm>
          <a:off x="467544" y="3861048"/>
          <a:ext cx="8229600" cy="28041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PLANOWANE DO SPŁATY ZACIĄGNIĘTE W LATACH POPRZEDNICH KREDYTY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8137153" cy="5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17070"/>
              </p:ext>
            </p:extLst>
          </p:nvPr>
        </p:nvGraphicFramePr>
        <p:xfrm>
          <a:off x="342366" y="4656980"/>
          <a:ext cx="8480216" cy="1574786"/>
        </p:xfrm>
        <a:graphic>
          <a:graphicData uri="http://schemas.openxmlformats.org/drawingml/2006/table">
            <a:tbl>
              <a:tblPr/>
              <a:tblGrid>
                <a:gridCol w="1943115"/>
                <a:gridCol w="990375"/>
                <a:gridCol w="1008112"/>
                <a:gridCol w="1008112"/>
                <a:gridCol w="936104"/>
                <a:gridCol w="864096"/>
                <a:gridCol w="864096"/>
                <a:gridCol w="866206"/>
              </a:tblGrid>
              <a:tr h="552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TREŚĆ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Przewidywane 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rok.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D.2. Rozchody ogółem, z tego: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1 641 980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1 638 640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1 853 246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1 670 800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1 411 401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1 410 900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1 200 899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8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D.2.1. Spłaty kredytów i pożyczek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1 617 100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1 617 600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1 838 601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1 670 800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1 411 401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1 410 900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1 200 899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7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Udzielone pożyczki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24 880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21 040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14 645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54339"/>
              </p:ext>
            </p:extLst>
          </p:nvPr>
        </p:nvGraphicFramePr>
        <p:xfrm>
          <a:off x="395536" y="332656"/>
          <a:ext cx="8229600" cy="755587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ZADŁUŻENIE  BUDŻETU  POWIATU  W POSZCZEGÓLNYCH  LATACH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4525" algn="l"/>
                        </a:tabLst>
                      </a:pPr>
                      <a:r>
                        <a:rPr lang="pl-PL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koniec </a:t>
                      </a:r>
                      <a:r>
                        <a:rPr lang="pl-PL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pl-PL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 i na lata następne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85717"/>
              </p:ext>
            </p:extLst>
          </p:nvPr>
        </p:nvGraphicFramePr>
        <p:xfrm>
          <a:off x="251520" y="1556792"/>
          <a:ext cx="8627062" cy="3600399"/>
        </p:xfrm>
        <a:graphic>
          <a:graphicData uri="http://schemas.openxmlformats.org/drawingml/2006/table">
            <a:tbl>
              <a:tblPr/>
              <a:tblGrid>
                <a:gridCol w="2069460"/>
                <a:gridCol w="954876"/>
                <a:gridCol w="862892"/>
                <a:gridCol w="935113"/>
                <a:gridCol w="1028303"/>
                <a:gridCol w="935113"/>
                <a:gridCol w="944753"/>
                <a:gridCol w="896552"/>
              </a:tblGrid>
              <a:tr h="5684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WYSZCZEGÓLNIENIE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DANE  HISTORYCZNE-  WYKONANIE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 PLANOWANY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PROGNOZA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08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121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DOCHODY OGÓŁEM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53 286 681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52 685 964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53 746 323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51 602 897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pl-PL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854 297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48 081697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smtClean="0">
                          <a:latin typeface="Times New Roman" pitchFamily="18" charset="0"/>
                          <a:cs typeface="Times New Roman" pitchFamily="18" charset="0"/>
                        </a:rPr>
                        <a:t>48 581 697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745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KWOTA  DŁUGU NA KONIEC ROKU BUDŻETOWEGO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pl-PL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686 500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8 319 900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9 281 299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10 716 000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9 304 599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7 893 699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6 692 800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444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STOSUNEK DŁUGU DO DOCHODÓW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16,31%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15,80%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17,30%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20,80%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18,30%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16,42%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13,80%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5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265"/>
            <a:ext cx="9459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73228"/>
              </p:ext>
            </p:extLst>
          </p:nvPr>
        </p:nvGraphicFramePr>
        <p:xfrm>
          <a:off x="323529" y="1848198"/>
          <a:ext cx="8640958" cy="3014147"/>
        </p:xfrm>
        <a:graphic>
          <a:graphicData uri="http://schemas.openxmlformats.org/drawingml/2006/table">
            <a:tbl>
              <a:tblPr/>
              <a:tblGrid>
                <a:gridCol w="1912847"/>
                <a:gridCol w="1035839"/>
                <a:gridCol w="982896"/>
                <a:gridCol w="1017331"/>
                <a:gridCol w="948460"/>
                <a:gridCol w="907288"/>
                <a:gridCol w="907288"/>
                <a:gridCol w="929009"/>
              </a:tblGrid>
              <a:tr h="787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TREŚĆ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Przewidywane 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na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rok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18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 Obciążenia związane z posiadanymi zobowiązaniami, z tego: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2 007 963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1 893 081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2 060 672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1 968 100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1 740</a:t>
                      </a:r>
                      <a:r>
                        <a:rPr lang="pl-PL" sz="1600" b="1" baseline="0" dirty="0" smtClean="0"/>
                        <a:t> 116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1 685 000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1 435 875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04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G.1. Spłaty rat kredytów i pożyczek (D.2.1. - D.2.1.1.)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1 617 100</a:t>
                      </a:r>
                      <a:endParaRPr lang="pl-PL" sz="1600" dirty="0"/>
                    </a:p>
                  </a:txBody>
                  <a:tcPr marL="16710" marR="167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1 617 600</a:t>
                      </a:r>
                      <a:endParaRPr lang="pl-PL" sz="1600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1 838 601</a:t>
                      </a:r>
                      <a:endParaRPr lang="pl-PL" sz="1600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1 670 800</a:t>
                      </a:r>
                      <a:endParaRPr lang="pl-PL" sz="1600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1 411 401</a:t>
                      </a:r>
                      <a:endParaRPr lang="pl-PL" sz="1600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1 410 900</a:t>
                      </a:r>
                      <a:endParaRPr lang="pl-PL" sz="1600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1 200 899</a:t>
                      </a:r>
                      <a:endParaRPr lang="pl-PL" sz="1600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04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G.2. Spłaty odsetek od kredytów i pożyczek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390 863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275 481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222 071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297 300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328 715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274 100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234 976</a:t>
                      </a:r>
                      <a:endParaRPr lang="pl-PL" sz="16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3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720080"/>
          </a:xfrm>
        </p:spPr>
        <p:txBody>
          <a:bodyPr/>
          <a:lstStyle/>
          <a:p>
            <a:r>
              <a:rPr lang="pl-PL" sz="2000" b="1" dirty="0" smtClean="0"/>
              <a:t>Wieloletnia </a:t>
            </a:r>
            <a:r>
              <a:rPr lang="pl-PL" sz="2000" b="1" dirty="0"/>
              <a:t>Prognoza Finansowa   -   na lata </a:t>
            </a:r>
            <a:r>
              <a:rPr lang="pl-PL" sz="2000" b="1" dirty="0" smtClean="0"/>
              <a:t>2016- 2019 </a:t>
            </a:r>
            <a:r>
              <a:rPr lang="pl-PL" sz="2000" b="1" dirty="0"/>
              <a:t>					</a:t>
            </a:r>
            <a:r>
              <a:rPr lang="pl-PL" b="1" dirty="0"/>
              <a:t>			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90313"/>
              </p:ext>
            </p:extLst>
          </p:nvPr>
        </p:nvGraphicFramePr>
        <p:xfrm>
          <a:off x="323527" y="548680"/>
          <a:ext cx="8187766" cy="5951083"/>
        </p:xfrm>
        <a:graphic>
          <a:graphicData uri="http://schemas.openxmlformats.org/drawingml/2006/table">
            <a:tbl>
              <a:tblPr/>
              <a:tblGrid>
                <a:gridCol w="1987243"/>
                <a:gridCol w="848146"/>
                <a:gridCol w="856381"/>
                <a:gridCol w="914022"/>
                <a:gridCol w="955193"/>
                <a:gridCol w="881083"/>
                <a:gridCol w="872849"/>
                <a:gridCol w="872849"/>
              </a:tblGrid>
              <a:tr h="249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wykonanie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na 30.09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Plan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Prognoza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90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45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Dochody bieżące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49 073 653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50 290 963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49 090 290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47 205 297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47 581 697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48 081 697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48 581 697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436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Dochody ze sprzedaży majątku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1 322 985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177 612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388 900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335 000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07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Wydatki bieżące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46 883 810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47 967 482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48 023 398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45 532 497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45 562 896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45 910 000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46 510 000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047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Dochody 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53 286 681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52 685 964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53 746 323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51 602 897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50 854 297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48 081 697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48 581 697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436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Wskaźnik K </a:t>
                      </a:r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(</a:t>
                      </a:r>
                      <a:r>
                        <a:rPr lang="pl-PL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Nop</a:t>
                      </a:r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+ </a:t>
                      </a:r>
                      <a:r>
                        <a:rPr lang="pl-PL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Dm</a:t>
                      </a:r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)/Dog.)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6,59%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4,75%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2,71%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3,89%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3,97%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4,52%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4,26%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436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wsk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. K 13,14,15/3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wsk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K 14,15,16/3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wsk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K 15,16,17/3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wsk.K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16,17,18/3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911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Średnia z 3 lat ( dopuszczalny wskaźnik obsługi długu)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4,68%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1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Dochody ogółem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53 286 681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52 685 964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53 746 323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51 602 897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50 854 297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48 081 697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48 581 697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29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Spłata rat i odsetek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2 007 963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1 893 081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2 060 672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1 968 100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1 740 116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1 685 000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1 435 875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18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Wskaźnik obsługi długu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8436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Nadwyżka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operacyjna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(Db-</a:t>
                      </a:r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Wb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2 189 843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2 323 481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1 066 892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1 672 800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2 018 801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2 171 697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2 071 697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210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Wydatki 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50 777 087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52 881 785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55 918 970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53 437 598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49 442 896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46 670 797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47 380 798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31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Przychody 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906 119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3 045 772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4 025 893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3 505 501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31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Rozchody 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1 641 980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1 638 640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1 853 246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1 670 800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1 411 401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1 410 900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1 200 899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436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Wynik budżetu ( nadwyżka/deficyt)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2 509 594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-195 821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-2 172 647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-1 834 701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1 411 401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1 410 900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1 200 899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31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Dochody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majątkowe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4 213 028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2 395 001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4 656 033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4 397 600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3 272 600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31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Wydatki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majątkowe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3 893 277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4 914 303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7 895 572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7 905 101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760 797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870 798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cxnSp>
        <p:nvCxnSpPr>
          <p:cNvPr id="6" name="Łącznik prosty ze strzałką 5"/>
          <p:cNvCxnSpPr/>
          <p:nvPr/>
        </p:nvCxnSpPr>
        <p:spPr>
          <a:xfrm flipH="1" flipV="1">
            <a:off x="3995936" y="3529783"/>
            <a:ext cx="990600" cy="857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596189" y="3529783"/>
            <a:ext cx="742950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wias klamrowy otwierający 7"/>
          <p:cNvSpPr/>
          <p:nvPr/>
        </p:nvSpPr>
        <p:spPr>
          <a:xfrm rot="5400000" flipH="1">
            <a:off x="4333875" y="3214688"/>
            <a:ext cx="161925" cy="25146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100"/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6660232" y="3605983"/>
            <a:ext cx="371475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7452320" y="3529783"/>
            <a:ext cx="352425" cy="65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wias klamrowy otwierający 10"/>
          <p:cNvSpPr/>
          <p:nvPr/>
        </p:nvSpPr>
        <p:spPr>
          <a:xfrm rot="5400000" flipH="1">
            <a:off x="3538507" y="1798196"/>
            <a:ext cx="161923" cy="2559434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2014</TotalTime>
  <Words>1395</Words>
  <Application>Microsoft Office PowerPoint</Application>
  <PresentationFormat>Pokaz na ekranie (4:3)</PresentationFormat>
  <Paragraphs>473</Paragraphs>
  <Slides>12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Kierownictwo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Wieloletnia Prognoza Finansowa   -   na lata 2016- 2019        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B.Kępka</dc:creator>
  <cp:lastModifiedBy>JT</cp:lastModifiedBy>
  <cp:revision>220</cp:revision>
  <cp:lastPrinted>2011-12-22T14:06:59Z</cp:lastPrinted>
  <dcterms:created xsi:type="dcterms:W3CDTF">2011-12-08T09:09:48Z</dcterms:created>
  <dcterms:modified xsi:type="dcterms:W3CDTF">2015-12-28T09:28:13Z</dcterms:modified>
</cp:coreProperties>
</file>